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9" r:id="rId2"/>
    <p:sldMasterId id="2147483678" r:id="rId3"/>
  </p:sldMasterIdLst>
  <p:notesMasterIdLst>
    <p:notesMasterId r:id="rId7"/>
  </p:notesMasterIdLst>
  <p:sldIdLst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7F007-EE97-4F0D-B8F0-6F435C043BBE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28AA8C-F198-4AFA-BC04-650D00C7B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763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D21D1-52E2-420B-B491-CFF6D7BB79FB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987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D21D1-52E2-420B-B491-CFF6D7BB79FB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3256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D21D1-52E2-420B-B491-CFF6D7BB79FB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473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054" y="4176728"/>
            <a:ext cx="3817418" cy="764440"/>
          </a:xfrm>
        </p:spPr>
        <p:txBody>
          <a:bodyPr>
            <a:normAutofit/>
          </a:bodyPr>
          <a:lstStyle>
            <a:lvl1pPr marL="0" indent="0" algn="l">
              <a:buNone/>
              <a:defRPr lang="en-US" sz="2400" kern="120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6DB-6798-42D2-B9AD-FC6F1C72FC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="" xmlns:a16="http://schemas.microsoft.com/office/drawing/2014/main" id="{5C532430-68DD-E050-CF5E-A3C1209424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053" y="2242116"/>
            <a:ext cx="3817419" cy="1834956"/>
          </a:xfrm>
        </p:spPr>
        <p:txBody>
          <a:bodyPr anchor="b">
            <a:noAutofit/>
          </a:bodyPr>
          <a:lstStyle>
            <a:lvl1pPr algn="l">
              <a:defRPr lang="en-US" sz="4800" kern="120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27106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8256" y="274640"/>
            <a:ext cx="10054144" cy="711081"/>
          </a:xfrm>
        </p:spPr>
        <p:txBody>
          <a:bodyPr>
            <a:noAutofit/>
          </a:bodyPr>
          <a:lstStyle>
            <a:lvl1pPr>
              <a:defRPr sz="4400">
                <a:solidFill>
                  <a:schemeClr val="accent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="" xmlns:a16="http://schemas.microsoft.com/office/drawing/2014/main" id="{3E0F98F1-58B1-71B5-CED7-25043889BE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6679" y="1052737"/>
            <a:ext cx="10072597" cy="30727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892147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748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="" xmlns:a16="http://schemas.microsoft.com/office/drawing/2014/main" id="{F723EA47-8A13-5580-E668-11C9EAA9C4E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-1"/>
            <a:ext cx="12192000" cy="6858000"/>
          </a:xfrm>
          <a:custGeom>
            <a:avLst/>
            <a:gdLst>
              <a:gd name="connsiteX0" fmla="*/ 0 w 12188825"/>
              <a:gd name="connsiteY0" fmla="*/ 0 h 6858000"/>
              <a:gd name="connsiteX1" fmla="*/ 12188825 w 12188825"/>
              <a:gd name="connsiteY1" fmla="*/ 0 h 6858000"/>
              <a:gd name="connsiteX2" fmla="*/ 12188825 w 12188825"/>
              <a:gd name="connsiteY2" fmla="*/ 6858000 h 6858000"/>
              <a:gd name="connsiteX3" fmla="*/ 0 w 121888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8825" h="6858000">
                <a:moveTo>
                  <a:pt x="0" y="0"/>
                </a:moveTo>
                <a:lnTo>
                  <a:pt x="12188825" y="0"/>
                </a:lnTo>
                <a:lnTo>
                  <a:pt x="12188825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823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Picture Placeholder 8">
            <a:extLst>
              <a:ext uri="{FF2B5EF4-FFF2-40B4-BE49-F238E27FC236}">
                <a16:creationId xmlns="" xmlns:a16="http://schemas.microsoft.com/office/drawing/2014/main" id="{AF6F8577-4E31-9E00-CB4D-B9ADB3FA3EF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60320" y="0"/>
            <a:ext cx="5231679" cy="6858000"/>
          </a:xfrm>
          <a:custGeom>
            <a:avLst/>
            <a:gdLst>
              <a:gd name="connsiteX0" fmla="*/ 1015876 w 5230317"/>
              <a:gd name="connsiteY0" fmla="*/ 0 h 6858000"/>
              <a:gd name="connsiteX1" fmla="*/ 5230317 w 5230317"/>
              <a:gd name="connsiteY1" fmla="*/ 0 h 6858000"/>
              <a:gd name="connsiteX2" fmla="*/ 5230317 w 5230317"/>
              <a:gd name="connsiteY2" fmla="*/ 6858000 h 6858000"/>
              <a:gd name="connsiteX3" fmla="*/ 1015876 w 5230317"/>
              <a:gd name="connsiteY3" fmla="*/ 6858000 h 6858000"/>
              <a:gd name="connsiteX4" fmla="*/ 0 w 5230317"/>
              <a:gd name="connsiteY4" fmla="*/ 5842124 h 6858000"/>
              <a:gd name="connsiteX5" fmla="*/ 0 w 5230317"/>
              <a:gd name="connsiteY5" fmla="*/ 1015876 h 6858000"/>
              <a:gd name="connsiteX6" fmla="*/ 1015876 w 5230317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30317" h="6858000">
                <a:moveTo>
                  <a:pt x="1015876" y="0"/>
                </a:moveTo>
                <a:lnTo>
                  <a:pt x="5230317" y="0"/>
                </a:lnTo>
                <a:lnTo>
                  <a:pt x="5230317" y="6858000"/>
                </a:lnTo>
                <a:lnTo>
                  <a:pt x="1015876" y="6858000"/>
                </a:lnTo>
                <a:cubicBezTo>
                  <a:pt x="454823" y="6858000"/>
                  <a:pt x="0" y="6403177"/>
                  <a:pt x="0" y="5842124"/>
                </a:cubicBezTo>
                <a:lnTo>
                  <a:pt x="0" y="1015876"/>
                </a:lnTo>
                <a:cubicBezTo>
                  <a:pt x="0" y="454823"/>
                  <a:pt x="454823" y="0"/>
                  <a:pt x="1015876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247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Picture Placeholder 15">
            <a:extLst>
              <a:ext uri="{FF2B5EF4-FFF2-40B4-BE49-F238E27FC236}">
                <a16:creationId xmlns="" xmlns:a16="http://schemas.microsoft.com/office/drawing/2014/main" id="{5754AEE8-08A7-1D3D-4CBC-A3538CD579C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2"/>
            <a:ext cx="6951250" cy="6851469"/>
          </a:xfrm>
          <a:custGeom>
            <a:avLst/>
            <a:gdLst>
              <a:gd name="connsiteX0" fmla="*/ 0 w 6949440"/>
              <a:gd name="connsiteY0" fmla="*/ 0 h 6851469"/>
              <a:gd name="connsiteX1" fmla="*/ 5807506 w 6949440"/>
              <a:gd name="connsiteY1" fmla="*/ 0 h 6851469"/>
              <a:gd name="connsiteX2" fmla="*/ 6949440 w 6949440"/>
              <a:gd name="connsiteY2" fmla="*/ 1141934 h 6851469"/>
              <a:gd name="connsiteX3" fmla="*/ 6949440 w 6949440"/>
              <a:gd name="connsiteY3" fmla="*/ 5709535 h 6851469"/>
              <a:gd name="connsiteX4" fmla="*/ 5807506 w 6949440"/>
              <a:gd name="connsiteY4" fmla="*/ 6851469 h 6851469"/>
              <a:gd name="connsiteX5" fmla="*/ 0 w 6949440"/>
              <a:gd name="connsiteY5" fmla="*/ 6851469 h 6851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49440" h="6851469">
                <a:moveTo>
                  <a:pt x="0" y="0"/>
                </a:moveTo>
                <a:lnTo>
                  <a:pt x="5807506" y="0"/>
                </a:lnTo>
                <a:cubicBezTo>
                  <a:pt x="6438179" y="0"/>
                  <a:pt x="6949440" y="511261"/>
                  <a:pt x="6949440" y="1141934"/>
                </a:cubicBezTo>
                <a:lnTo>
                  <a:pt x="6949440" y="5709535"/>
                </a:lnTo>
                <a:cubicBezTo>
                  <a:pt x="6949440" y="6340208"/>
                  <a:pt x="6438179" y="6851469"/>
                  <a:pt x="5807506" y="6851469"/>
                </a:cubicBezTo>
                <a:lnTo>
                  <a:pt x="0" y="6851469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20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model2">
    <p:bg>
      <p:bgPr>
        <a:gradFill flip="none" rotWithShape="1">
          <a:gsLst>
            <a:gs pos="55000">
              <a:srgbClr val="1181AE"/>
            </a:gs>
            <a:gs pos="0">
              <a:srgbClr val="1181AE"/>
            </a:gs>
            <a:gs pos="100000">
              <a:srgbClr val="09547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18672" y="2870634"/>
            <a:ext cx="5932223" cy="711081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Open Sans" pitchFamily="34" charset="0"/>
                <a:cs typeface="Open Sans" pitchFamily="34" charset="0"/>
              </a:defRPr>
            </a:lvl1pPr>
          </a:lstStyle>
          <a:p>
            <a:r>
              <a:rPr lang="en-US"/>
              <a:t>SlideModel.com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28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1296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054" y="4176728"/>
            <a:ext cx="3817418" cy="764440"/>
          </a:xfrm>
        </p:spPr>
        <p:txBody>
          <a:bodyPr>
            <a:normAutofit/>
          </a:bodyPr>
          <a:lstStyle>
            <a:lvl1pPr marL="0" indent="0" algn="l">
              <a:buNone/>
              <a:defRPr lang="en-US" sz="2400" kern="120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6DB-6798-42D2-B9AD-FC6F1C72FC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="" xmlns:a16="http://schemas.microsoft.com/office/drawing/2014/main" id="{5C532430-68DD-E050-CF5E-A3C1209424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053" y="2242116"/>
            <a:ext cx="3817419" cy="1834956"/>
          </a:xfrm>
        </p:spPr>
        <p:txBody>
          <a:bodyPr anchor="b">
            <a:noAutofit/>
          </a:bodyPr>
          <a:lstStyle>
            <a:lvl1pPr algn="l">
              <a:defRPr lang="en-US" sz="4800" kern="120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330924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8256" y="274640"/>
            <a:ext cx="10054144" cy="711081"/>
          </a:xfrm>
        </p:spPr>
        <p:txBody>
          <a:bodyPr>
            <a:noAutofit/>
          </a:bodyPr>
          <a:lstStyle>
            <a:lvl1pPr>
              <a:defRPr sz="4400">
                <a:solidFill>
                  <a:schemeClr val="accent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="" xmlns:a16="http://schemas.microsoft.com/office/drawing/2014/main" id="{3E0F98F1-58B1-71B5-CED7-25043889BE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6679" y="1052737"/>
            <a:ext cx="10072597" cy="30727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165900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164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8256" y="274640"/>
            <a:ext cx="10054144" cy="711081"/>
          </a:xfrm>
        </p:spPr>
        <p:txBody>
          <a:bodyPr>
            <a:noAutofit/>
          </a:bodyPr>
          <a:lstStyle>
            <a:lvl1pPr>
              <a:defRPr sz="4400">
                <a:solidFill>
                  <a:schemeClr val="accent1"/>
                </a:solidFill>
                <a:latin typeface="Segoe UI Black" panose="020B0A02040204020203" pitchFamily="34" charset="0"/>
                <a:ea typeface="Segoe UI Black" panose="020B0A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="" xmlns:a16="http://schemas.microsoft.com/office/drawing/2014/main" id="{3E0F98F1-58B1-71B5-CED7-25043889BE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6679" y="1052737"/>
            <a:ext cx="10072597" cy="30727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5147434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="" xmlns:a16="http://schemas.microsoft.com/office/drawing/2014/main" id="{F723EA47-8A13-5580-E668-11C9EAA9C4E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-1"/>
            <a:ext cx="12192000" cy="6858000"/>
          </a:xfrm>
          <a:custGeom>
            <a:avLst/>
            <a:gdLst>
              <a:gd name="connsiteX0" fmla="*/ 0 w 12188825"/>
              <a:gd name="connsiteY0" fmla="*/ 0 h 6858000"/>
              <a:gd name="connsiteX1" fmla="*/ 12188825 w 12188825"/>
              <a:gd name="connsiteY1" fmla="*/ 0 h 6858000"/>
              <a:gd name="connsiteX2" fmla="*/ 12188825 w 12188825"/>
              <a:gd name="connsiteY2" fmla="*/ 6858000 h 6858000"/>
              <a:gd name="connsiteX3" fmla="*/ 0 w 121888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8825" h="6858000">
                <a:moveTo>
                  <a:pt x="0" y="0"/>
                </a:moveTo>
                <a:lnTo>
                  <a:pt x="12188825" y="0"/>
                </a:lnTo>
                <a:lnTo>
                  <a:pt x="12188825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4865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Picture Placeholder 8">
            <a:extLst>
              <a:ext uri="{FF2B5EF4-FFF2-40B4-BE49-F238E27FC236}">
                <a16:creationId xmlns="" xmlns:a16="http://schemas.microsoft.com/office/drawing/2014/main" id="{AF6F8577-4E31-9E00-CB4D-B9ADB3FA3EF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60320" y="0"/>
            <a:ext cx="5231679" cy="6858000"/>
          </a:xfrm>
          <a:custGeom>
            <a:avLst/>
            <a:gdLst>
              <a:gd name="connsiteX0" fmla="*/ 1015876 w 5230317"/>
              <a:gd name="connsiteY0" fmla="*/ 0 h 6858000"/>
              <a:gd name="connsiteX1" fmla="*/ 5230317 w 5230317"/>
              <a:gd name="connsiteY1" fmla="*/ 0 h 6858000"/>
              <a:gd name="connsiteX2" fmla="*/ 5230317 w 5230317"/>
              <a:gd name="connsiteY2" fmla="*/ 6858000 h 6858000"/>
              <a:gd name="connsiteX3" fmla="*/ 1015876 w 5230317"/>
              <a:gd name="connsiteY3" fmla="*/ 6858000 h 6858000"/>
              <a:gd name="connsiteX4" fmla="*/ 0 w 5230317"/>
              <a:gd name="connsiteY4" fmla="*/ 5842124 h 6858000"/>
              <a:gd name="connsiteX5" fmla="*/ 0 w 5230317"/>
              <a:gd name="connsiteY5" fmla="*/ 1015876 h 6858000"/>
              <a:gd name="connsiteX6" fmla="*/ 1015876 w 5230317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30317" h="6858000">
                <a:moveTo>
                  <a:pt x="1015876" y="0"/>
                </a:moveTo>
                <a:lnTo>
                  <a:pt x="5230317" y="0"/>
                </a:lnTo>
                <a:lnTo>
                  <a:pt x="5230317" y="6858000"/>
                </a:lnTo>
                <a:lnTo>
                  <a:pt x="1015876" y="6858000"/>
                </a:lnTo>
                <a:cubicBezTo>
                  <a:pt x="454823" y="6858000"/>
                  <a:pt x="0" y="6403177"/>
                  <a:pt x="0" y="5842124"/>
                </a:cubicBezTo>
                <a:lnTo>
                  <a:pt x="0" y="1015876"/>
                </a:lnTo>
                <a:cubicBezTo>
                  <a:pt x="0" y="454823"/>
                  <a:pt x="454823" y="0"/>
                  <a:pt x="1015876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49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Picture Placeholder 15">
            <a:extLst>
              <a:ext uri="{FF2B5EF4-FFF2-40B4-BE49-F238E27FC236}">
                <a16:creationId xmlns="" xmlns:a16="http://schemas.microsoft.com/office/drawing/2014/main" id="{5754AEE8-08A7-1D3D-4CBC-A3538CD579C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2"/>
            <a:ext cx="6951250" cy="6851469"/>
          </a:xfrm>
          <a:custGeom>
            <a:avLst/>
            <a:gdLst>
              <a:gd name="connsiteX0" fmla="*/ 0 w 6949440"/>
              <a:gd name="connsiteY0" fmla="*/ 0 h 6851469"/>
              <a:gd name="connsiteX1" fmla="*/ 5807506 w 6949440"/>
              <a:gd name="connsiteY1" fmla="*/ 0 h 6851469"/>
              <a:gd name="connsiteX2" fmla="*/ 6949440 w 6949440"/>
              <a:gd name="connsiteY2" fmla="*/ 1141934 h 6851469"/>
              <a:gd name="connsiteX3" fmla="*/ 6949440 w 6949440"/>
              <a:gd name="connsiteY3" fmla="*/ 5709535 h 6851469"/>
              <a:gd name="connsiteX4" fmla="*/ 5807506 w 6949440"/>
              <a:gd name="connsiteY4" fmla="*/ 6851469 h 6851469"/>
              <a:gd name="connsiteX5" fmla="*/ 0 w 6949440"/>
              <a:gd name="connsiteY5" fmla="*/ 6851469 h 6851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49440" h="6851469">
                <a:moveTo>
                  <a:pt x="0" y="0"/>
                </a:moveTo>
                <a:lnTo>
                  <a:pt x="5807506" y="0"/>
                </a:lnTo>
                <a:cubicBezTo>
                  <a:pt x="6438179" y="0"/>
                  <a:pt x="6949440" y="511261"/>
                  <a:pt x="6949440" y="1141934"/>
                </a:cubicBezTo>
                <a:lnTo>
                  <a:pt x="6949440" y="5709535"/>
                </a:lnTo>
                <a:cubicBezTo>
                  <a:pt x="6949440" y="6340208"/>
                  <a:pt x="6438179" y="6851469"/>
                  <a:pt x="5807506" y="6851469"/>
                </a:cubicBezTo>
                <a:lnTo>
                  <a:pt x="0" y="6851469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297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model2">
    <p:bg>
      <p:bgPr>
        <a:gradFill flip="none" rotWithShape="1">
          <a:gsLst>
            <a:gs pos="55000">
              <a:srgbClr val="1181AE"/>
            </a:gs>
            <a:gs pos="0">
              <a:srgbClr val="1181AE"/>
            </a:gs>
            <a:gs pos="100000">
              <a:srgbClr val="09547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18672" y="2870634"/>
            <a:ext cx="5932223" cy="711081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Open Sans" pitchFamily="34" charset="0"/>
                <a:cs typeface="Open Sans" pitchFamily="34" charset="0"/>
              </a:defRPr>
            </a:lvl1pPr>
          </a:lstStyle>
          <a:p>
            <a:r>
              <a:rPr lang="en-US"/>
              <a:t>SlideModel.com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7683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777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65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="" xmlns:a16="http://schemas.microsoft.com/office/drawing/2014/main" id="{F723EA47-8A13-5580-E668-11C9EAA9C4E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-1"/>
            <a:ext cx="12192000" cy="6858000"/>
          </a:xfrm>
          <a:custGeom>
            <a:avLst/>
            <a:gdLst>
              <a:gd name="connsiteX0" fmla="*/ 0 w 12188825"/>
              <a:gd name="connsiteY0" fmla="*/ 0 h 6858000"/>
              <a:gd name="connsiteX1" fmla="*/ 12188825 w 12188825"/>
              <a:gd name="connsiteY1" fmla="*/ 0 h 6858000"/>
              <a:gd name="connsiteX2" fmla="*/ 12188825 w 12188825"/>
              <a:gd name="connsiteY2" fmla="*/ 6858000 h 6858000"/>
              <a:gd name="connsiteX3" fmla="*/ 0 w 1218882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8825" h="6858000">
                <a:moveTo>
                  <a:pt x="0" y="0"/>
                </a:moveTo>
                <a:lnTo>
                  <a:pt x="12188825" y="0"/>
                </a:lnTo>
                <a:lnTo>
                  <a:pt x="12188825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973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Picture Placeholder 8">
            <a:extLst>
              <a:ext uri="{FF2B5EF4-FFF2-40B4-BE49-F238E27FC236}">
                <a16:creationId xmlns="" xmlns:a16="http://schemas.microsoft.com/office/drawing/2014/main" id="{AF6F8577-4E31-9E00-CB4D-B9ADB3FA3EF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60320" y="0"/>
            <a:ext cx="5231679" cy="6858000"/>
          </a:xfrm>
          <a:custGeom>
            <a:avLst/>
            <a:gdLst>
              <a:gd name="connsiteX0" fmla="*/ 1015876 w 5230317"/>
              <a:gd name="connsiteY0" fmla="*/ 0 h 6858000"/>
              <a:gd name="connsiteX1" fmla="*/ 5230317 w 5230317"/>
              <a:gd name="connsiteY1" fmla="*/ 0 h 6858000"/>
              <a:gd name="connsiteX2" fmla="*/ 5230317 w 5230317"/>
              <a:gd name="connsiteY2" fmla="*/ 6858000 h 6858000"/>
              <a:gd name="connsiteX3" fmla="*/ 1015876 w 5230317"/>
              <a:gd name="connsiteY3" fmla="*/ 6858000 h 6858000"/>
              <a:gd name="connsiteX4" fmla="*/ 0 w 5230317"/>
              <a:gd name="connsiteY4" fmla="*/ 5842124 h 6858000"/>
              <a:gd name="connsiteX5" fmla="*/ 0 w 5230317"/>
              <a:gd name="connsiteY5" fmla="*/ 1015876 h 6858000"/>
              <a:gd name="connsiteX6" fmla="*/ 1015876 w 5230317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30317" h="6858000">
                <a:moveTo>
                  <a:pt x="1015876" y="0"/>
                </a:moveTo>
                <a:lnTo>
                  <a:pt x="5230317" y="0"/>
                </a:lnTo>
                <a:lnTo>
                  <a:pt x="5230317" y="6858000"/>
                </a:lnTo>
                <a:lnTo>
                  <a:pt x="1015876" y="6858000"/>
                </a:lnTo>
                <a:cubicBezTo>
                  <a:pt x="454823" y="6858000"/>
                  <a:pt x="0" y="6403177"/>
                  <a:pt x="0" y="5842124"/>
                </a:cubicBezTo>
                <a:lnTo>
                  <a:pt x="0" y="1015876"/>
                </a:lnTo>
                <a:cubicBezTo>
                  <a:pt x="0" y="454823"/>
                  <a:pt x="454823" y="0"/>
                  <a:pt x="1015876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024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Picture Placeholder 15">
            <a:extLst>
              <a:ext uri="{FF2B5EF4-FFF2-40B4-BE49-F238E27FC236}">
                <a16:creationId xmlns="" xmlns:a16="http://schemas.microsoft.com/office/drawing/2014/main" id="{5754AEE8-08A7-1D3D-4CBC-A3538CD579C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2"/>
            <a:ext cx="6951250" cy="6851469"/>
          </a:xfrm>
          <a:custGeom>
            <a:avLst/>
            <a:gdLst>
              <a:gd name="connsiteX0" fmla="*/ 0 w 6949440"/>
              <a:gd name="connsiteY0" fmla="*/ 0 h 6851469"/>
              <a:gd name="connsiteX1" fmla="*/ 5807506 w 6949440"/>
              <a:gd name="connsiteY1" fmla="*/ 0 h 6851469"/>
              <a:gd name="connsiteX2" fmla="*/ 6949440 w 6949440"/>
              <a:gd name="connsiteY2" fmla="*/ 1141934 h 6851469"/>
              <a:gd name="connsiteX3" fmla="*/ 6949440 w 6949440"/>
              <a:gd name="connsiteY3" fmla="*/ 5709535 h 6851469"/>
              <a:gd name="connsiteX4" fmla="*/ 5807506 w 6949440"/>
              <a:gd name="connsiteY4" fmla="*/ 6851469 h 6851469"/>
              <a:gd name="connsiteX5" fmla="*/ 0 w 6949440"/>
              <a:gd name="connsiteY5" fmla="*/ 6851469 h 6851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49440" h="6851469">
                <a:moveTo>
                  <a:pt x="0" y="0"/>
                </a:moveTo>
                <a:lnTo>
                  <a:pt x="5807506" y="0"/>
                </a:lnTo>
                <a:cubicBezTo>
                  <a:pt x="6438179" y="0"/>
                  <a:pt x="6949440" y="511261"/>
                  <a:pt x="6949440" y="1141934"/>
                </a:cubicBezTo>
                <a:lnTo>
                  <a:pt x="6949440" y="5709535"/>
                </a:lnTo>
                <a:cubicBezTo>
                  <a:pt x="6949440" y="6340208"/>
                  <a:pt x="6438179" y="6851469"/>
                  <a:pt x="5807506" y="6851469"/>
                </a:cubicBezTo>
                <a:lnTo>
                  <a:pt x="0" y="6851469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90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model2">
    <p:bg>
      <p:bgPr>
        <a:gradFill flip="none" rotWithShape="1">
          <a:gsLst>
            <a:gs pos="55000">
              <a:srgbClr val="1181AE"/>
            </a:gs>
            <a:gs pos="0">
              <a:srgbClr val="1181AE"/>
            </a:gs>
            <a:gs pos="100000">
              <a:srgbClr val="09547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18672" y="2870634"/>
            <a:ext cx="5932223" cy="711081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Open Sans" pitchFamily="34" charset="0"/>
                <a:cs typeface="Open Sans" pitchFamily="34" charset="0"/>
              </a:defRPr>
            </a:lvl1pPr>
          </a:lstStyle>
          <a:p>
            <a:r>
              <a:rPr lang="en-US"/>
              <a:t>SlideModel.com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216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413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054" y="4176728"/>
            <a:ext cx="3817418" cy="764440"/>
          </a:xfrm>
        </p:spPr>
        <p:txBody>
          <a:bodyPr>
            <a:normAutofit/>
          </a:bodyPr>
          <a:lstStyle>
            <a:lvl1pPr marL="0" indent="0" algn="l">
              <a:buNone/>
              <a:defRPr lang="en-US" sz="2400" kern="120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6DB-6798-42D2-B9AD-FC6F1C72FC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="" xmlns:a16="http://schemas.microsoft.com/office/drawing/2014/main" id="{5C532430-68DD-E050-CF5E-A3C1209424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053" y="2242116"/>
            <a:ext cx="3817419" cy="1834956"/>
          </a:xfrm>
        </p:spPr>
        <p:txBody>
          <a:bodyPr anchor="b">
            <a:noAutofit/>
          </a:bodyPr>
          <a:lstStyle>
            <a:lvl1pPr algn="l">
              <a:defRPr lang="en-US" sz="4800" kern="1200" smtClean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23953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40"/>
            <a:ext cx="10972801" cy="711081"/>
          </a:xfrm>
          <a:prstGeom prst="rect">
            <a:avLst/>
          </a:prstGeom>
        </p:spPr>
        <p:txBody>
          <a:bodyPr vert="horz" lIns="0" tIns="60949" rIns="0" bIns="6094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38426"/>
            <a:ext cx="10972801" cy="4987739"/>
          </a:xfrm>
          <a:prstGeom prst="rect">
            <a:avLst/>
          </a:prstGeom>
        </p:spPr>
        <p:txBody>
          <a:bodyPr vert="horz" lIns="0" tIns="60949" rIns="0" bIns="6094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0" tIns="60949" rIns="0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987"/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987"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0" tIns="60949" rIns="0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98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0" tIns="60949" rIns="0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987"/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98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927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40"/>
            <a:ext cx="10972801" cy="711081"/>
          </a:xfrm>
          <a:prstGeom prst="rect">
            <a:avLst/>
          </a:prstGeom>
        </p:spPr>
        <p:txBody>
          <a:bodyPr vert="horz" lIns="0" tIns="60949" rIns="0" bIns="6094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38426"/>
            <a:ext cx="10972801" cy="4987739"/>
          </a:xfrm>
          <a:prstGeom prst="rect">
            <a:avLst/>
          </a:prstGeom>
        </p:spPr>
        <p:txBody>
          <a:bodyPr vert="horz" lIns="0" tIns="60949" rIns="0" bIns="6094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0" tIns="60949" rIns="0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987"/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987"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0" tIns="60949" rIns="0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98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0" tIns="60949" rIns="0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987"/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98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01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</p:sldLayoutIdLst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40"/>
            <a:ext cx="10972801" cy="711081"/>
          </a:xfrm>
          <a:prstGeom prst="rect">
            <a:avLst/>
          </a:prstGeom>
        </p:spPr>
        <p:txBody>
          <a:bodyPr vert="horz" lIns="0" tIns="60949" rIns="0" bIns="6094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38426"/>
            <a:ext cx="10972801" cy="4987739"/>
          </a:xfrm>
          <a:prstGeom prst="rect">
            <a:avLst/>
          </a:prstGeom>
        </p:spPr>
        <p:txBody>
          <a:bodyPr vert="horz" lIns="0" tIns="60949" rIns="0" bIns="6094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0" tIns="60949" rIns="0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987"/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987"/>
              <a:t>8/29/2025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0" tIns="60949" rIns="0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98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0" tIns="60949" rIns="0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987"/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898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936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</p:sldLayoutIdLst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.png"/><Relationship Id="rId7" Type="http://schemas.openxmlformats.org/officeDocument/2006/relationships/image" Target="../media/image8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2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354BAD5-3A3D-62AC-75A9-D8D375CADDDE}"/>
              </a:ext>
            </a:extLst>
          </p:cNvPr>
          <p:cNvSpPr txBox="1">
            <a:spLocks/>
          </p:cNvSpPr>
          <p:nvPr/>
        </p:nvSpPr>
        <p:spPr>
          <a:xfrm>
            <a:off x="1039572" y="1867205"/>
            <a:ext cx="7730298" cy="4190036"/>
          </a:xfrm>
          <a:prstGeom prst="rect">
            <a:avLst/>
          </a:prstGeom>
        </p:spPr>
        <p:txBody>
          <a:bodyPr>
            <a:noAutofit/>
          </a:bodyPr>
          <a:lstStyle>
            <a:lvl1pPr marL="457120" indent="-457120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990427" indent="-380933" algn="l" defTabSz="121898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52373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2133227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742720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335221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1707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200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069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spcBef>
                <a:spcPts val="0"/>
              </a:spcBef>
            </a:pPr>
            <a:r>
              <a:rPr lang="x-none" sz="2200" dirty="0">
                <a:solidFill>
                  <a:prstClr val="black"/>
                </a:solidFill>
                <a:latin typeface="Swis721 Ex BT" panose="020B0605020202020204" pitchFamily="34" charset="0"/>
              </a:rPr>
              <a:t>Exclusion thrives in silence </a:t>
            </a:r>
            <a:r>
              <a:rPr lang="en-US" sz="2200" dirty="0">
                <a:solidFill>
                  <a:prstClr val="black"/>
                </a:solidFill>
                <a:latin typeface="Swis721 Ex BT" panose="020B0605020202020204" pitchFamily="34" charset="0"/>
              </a:rPr>
              <a:t>and</a:t>
            </a:r>
            <a:r>
              <a:rPr lang="x-none" sz="2200" dirty="0">
                <a:solidFill>
                  <a:prstClr val="black"/>
                </a:solidFill>
                <a:latin typeface="Swis721 Ex BT" panose="020B0605020202020204" pitchFamily="34" charset="0"/>
              </a:rPr>
              <a:t> inaction</a:t>
            </a:r>
          </a:p>
          <a:p>
            <a:pPr marL="457200" indent="-457200">
              <a:spcBef>
                <a:spcPts val="0"/>
              </a:spcBef>
            </a:pPr>
            <a:endParaRPr lang="en-GB" sz="1400" dirty="0">
              <a:solidFill>
                <a:prstClr val="black"/>
              </a:solidFill>
              <a:latin typeface="Swis721 Ex BT" panose="020B0605020202020204" pitchFamily="34" charset="0"/>
            </a:endParaRPr>
          </a:p>
          <a:p>
            <a:pPr marL="457200" indent="-457200">
              <a:spcBef>
                <a:spcPts val="0"/>
              </a:spcBef>
            </a:pPr>
            <a:r>
              <a:rPr lang="x-none" sz="2200" dirty="0">
                <a:solidFill>
                  <a:prstClr val="black"/>
                </a:solidFill>
                <a:latin typeface="Swis721 Ex BT" panose="020B0605020202020204" pitchFamily="34" charset="0"/>
              </a:rPr>
              <a:t>Every unchallenged bias becomes a norm</a:t>
            </a:r>
          </a:p>
          <a:p>
            <a:pPr marL="457200" indent="-457200">
              <a:spcBef>
                <a:spcPts val="0"/>
              </a:spcBef>
            </a:pPr>
            <a:endParaRPr lang="en-GB" sz="1400" dirty="0">
              <a:solidFill>
                <a:prstClr val="black"/>
              </a:solidFill>
              <a:latin typeface="Swis721 Ex BT" panose="020B0605020202020204" pitchFamily="34" charset="0"/>
            </a:endParaRPr>
          </a:p>
          <a:p>
            <a:pPr marL="0">
              <a:spcBef>
                <a:spcPts val="0"/>
              </a:spcBef>
              <a:spcAft>
                <a:spcPts val="800"/>
              </a:spcAft>
            </a:pPr>
            <a:r>
              <a:rPr lang="en-US" sz="2200" dirty="0">
                <a:solidFill>
                  <a:prstClr val="black"/>
                </a:solidFill>
                <a:latin typeface="Swis721 Ex BT" panose="020B0605020202020204"/>
                <a:ea typeface="Calibri" panose="020F0502020204030204" pitchFamily="34" charset="0"/>
                <a:cs typeface="Times New Roman" panose="02020603050405020304" pitchFamily="18" charset="0"/>
              </a:rPr>
              <a:t>Exclusion is a product of discrimination on the basis of </a:t>
            </a: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200" dirty="0">
                <a:solidFill>
                  <a:prstClr val="black"/>
                </a:solidFill>
                <a:latin typeface="Swis721 Ex BT" panose="020B0605020202020204"/>
                <a:ea typeface="Calibri" panose="020F0502020204030204" pitchFamily="34" charset="0"/>
                <a:cs typeface="Times New Roman" panose="02020603050405020304" pitchFamily="18" charset="0"/>
              </a:rPr>
              <a:t>      gender, age, race, ethnicity, physical or mental disability 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GB" sz="200" dirty="0">
              <a:solidFill>
                <a:prstClr val="black"/>
              </a:solidFill>
              <a:latin typeface="Swis721 Ex BT" panose="020B0605020202020204"/>
            </a:endParaRPr>
          </a:p>
          <a:p>
            <a:pPr marL="457200" indent="-457200">
              <a:spcBef>
                <a:spcPts val="0"/>
              </a:spcBef>
            </a:pPr>
            <a:r>
              <a:rPr lang="x-none" sz="2200" dirty="0">
                <a:solidFill>
                  <a:prstClr val="black"/>
                </a:solidFill>
                <a:latin typeface="Swis721 Ex BT" panose="020B0605020202020204" pitchFamily="34" charset="0"/>
              </a:rPr>
              <a:t>NBA 2025 Theme: </a:t>
            </a:r>
            <a:r>
              <a:rPr lang="x-none" sz="2200" b="1" i="1" dirty="0">
                <a:solidFill>
                  <a:prstClr val="black"/>
                </a:solidFill>
                <a:latin typeface="Swis721 Ex BT" panose="020B0605020202020204" pitchFamily="34" charset="0"/>
              </a:rPr>
              <a:t>STAND OUT, STAND TALL</a:t>
            </a:r>
            <a:endParaRPr lang="en-US" sz="2200" b="1" i="1" dirty="0">
              <a:solidFill>
                <a:prstClr val="black"/>
              </a:solidFill>
              <a:latin typeface="Swis721 Ex BT" panose="020B0605020202020204" pitchFamily="34" charset="0"/>
            </a:endParaRPr>
          </a:p>
          <a:p>
            <a:pPr marL="457200" indent="-457200">
              <a:spcBef>
                <a:spcPts val="0"/>
              </a:spcBef>
            </a:pPr>
            <a:endParaRPr lang="en-US" sz="1050" b="1" i="1" dirty="0">
              <a:solidFill>
                <a:prstClr val="black"/>
              </a:solidFill>
              <a:latin typeface="Swis721 Ex BT" panose="020B0605020202020204" pitchFamily="34" charset="0"/>
            </a:endParaRPr>
          </a:p>
          <a:p>
            <a:pPr marL="457200" indent="-457200">
              <a:spcBef>
                <a:spcPts val="0"/>
              </a:spcBef>
              <a:buNone/>
            </a:pPr>
            <a:r>
              <a:rPr lang="en-US" sz="2200" dirty="0">
                <a:solidFill>
                  <a:prstClr val="black"/>
                </a:solidFill>
                <a:latin typeface="Swis721 Ex BT" panose="020B0605020202020204" pitchFamily="34" charset="0"/>
              </a:rPr>
              <a:t>	- </a:t>
            </a:r>
            <a:r>
              <a:rPr lang="x-none" sz="2200" dirty="0">
                <a:solidFill>
                  <a:prstClr val="black"/>
                </a:solidFill>
                <a:latin typeface="Swis721 Ex BT" panose="020B0605020202020204" pitchFamily="34" charset="0"/>
              </a:rPr>
              <a:t>Speaks to </a:t>
            </a:r>
            <a:r>
              <a:rPr lang="en-US" sz="2200" dirty="0">
                <a:solidFill>
                  <a:prstClr val="black"/>
                </a:solidFill>
                <a:latin typeface="Swis721 Ex BT" panose="020B0605020202020204" pitchFamily="34" charset="0"/>
              </a:rPr>
              <a:t>Integrity</a:t>
            </a:r>
            <a:r>
              <a:rPr lang="x-none" sz="2200" dirty="0">
                <a:solidFill>
                  <a:prstClr val="black"/>
                </a:solidFill>
                <a:latin typeface="Swis721 Ex BT" panose="020B0605020202020204" pitchFamily="34" charset="0"/>
              </a:rPr>
              <a:t>, Rule of Law, </a:t>
            </a:r>
            <a:r>
              <a:rPr lang="en-US" sz="2200" dirty="0">
                <a:solidFill>
                  <a:prstClr val="black"/>
                </a:solidFill>
                <a:latin typeface="Swis721 Ex BT" panose="020B0605020202020204" pitchFamily="34" charset="0"/>
              </a:rPr>
              <a:t>J</a:t>
            </a:r>
            <a:r>
              <a:rPr lang="x-none" sz="2200" dirty="0">
                <a:solidFill>
                  <a:prstClr val="black"/>
                </a:solidFill>
                <a:latin typeface="Swis721 Ex BT" panose="020B0605020202020204" pitchFamily="34" charset="0"/>
              </a:rPr>
              <a:t>ustice</a:t>
            </a:r>
            <a:r>
              <a:rPr lang="en-US" sz="2200" dirty="0">
                <a:solidFill>
                  <a:prstClr val="black"/>
                </a:solidFill>
                <a:latin typeface="Swis721 Ex BT" panose="020B0605020202020204" pitchFamily="34" charset="0"/>
              </a:rPr>
              <a:t> and Character</a:t>
            </a:r>
            <a:endParaRPr lang="x-none" sz="2200" dirty="0">
              <a:solidFill>
                <a:prstClr val="black"/>
              </a:solidFill>
              <a:latin typeface="Swis721 Ex BT" panose="020B0605020202020204" pitchFamily="34" charset="0"/>
            </a:endParaRPr>
          </a:p>
          <a:p>
            <a:pPr marL="457200" indent="-457200">
              <a:spcBef>
                <a:spcPts val="0"/>
              </a:spcBef>
            </a:pPr>
            <a:endParaRPr lang="x-none" sz="2400" b="1" dirty="0">
              <a:solidFill>
                <a:prstClr val="black"/>
              </a:solidFill>
              <a:latin typeface="Swis721 Ex BT" panose="020B0605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EAE96ED-495D-8D6E-5B17-70498D436F3D}"/>
              </a:ext>
            </a:extLst>
          </p:cNvPr>
          <p:cNvSpPr/>
          <p:nvPr/>
        </p:nvSpPr>
        <p:spPr>
          <a:xfrm>
            <a:off x="1588" y="0"/>
            <a:ext cx="93610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987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17F94191-4B23-98D2-A55E-1B65C31E8B7F}"/>
              </a:ext>
            </a:extLst>
          </p:cNvPr>
          <p:cNvSpPr txBox="1"/>
          <p:nvPr/>
        </p:nvSpPr>
        <p:spPr>
          <a:xfrm rot="16200000">
            <a:off x="-2645295" y="3161906"/>
            <a:ext cx="6130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8987"/>
            <a:r>
              <a:rPr lang="en-US" sz="2400" b="1" dirty="0">
                <a:solidFill>
                  <a:prstClr val="white"/>
                </a:solidFill>
                <a:latin typeface="Calibri"/>
              </a:rPr>
              <a:t>Breaking the Chains of Exclusion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DD6A2D09-BEEB-2FD6-14DE-3D3BCA92F993}"/>
              </a:ext>
            </a:extLst>
          </p:cNvPr>
          <p:cNvGrpSpPr/>
          <p:nvPr/>
        </p:nvGrpSpPr>
        <p:grpSpPr>
          <a:xfrm>
            <a:off x="2423593" y="302679"/>
            <a:ext cx="3136027" cy="1186605"/>
            <a:chOff x="1474011" y="306063"/>
            <a:chExt cx="3136027" cy="1186605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="" xmlns:a16="http://schemas.microsoft.com/office/drawing/2014/main" id="{F0018598-6351-C8FF-FAE4-C990D1A47A5C}"/>
                </a:ext>
              </a:extLst>
            </p:cNvPr>
            <p:cNvSpPr/>
            <p:nvPr/>
          </p:nvSpPr>
          <p:spPr>
            <a:xfrm>
              <a:off x="1474011" y="306063"/>
              <a:ext cx="3136027" cy="11866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987"/>
              <a:endParaRPr lang="en-US" sz="2400" dirty="0">
                <a:solidFill>
                  <a:prstClr val="white"/>
                </a:solidFill>
              </a:endParaRPr>
            </a:p>
          </p:txBody>
        </p:sp>
        <p:pic>
          <p:nvPicPr>
            <p:cNvPr id="23" name="Graphic 22" descr="Beaker outline">
              <a:extLst>
                <a:ext uri="{FF2B5EF4-FFF2-40B4-BE49-F238E27FC236}">
                  <a16:creationId xmlns="" xmlns:a16="http://schemas.microsoft.com/office/drawing/2014/main" id="{62F09559-CC35-0693-DAB8-ABBBBA9D32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738430" y="536655"/>
              <a:ext cx="725420" cy="725420"/>
            </a:xfrm>
            <a:prstGeom prst="rect">
              <a:avLst/>
            </a:prstGeom>
          </p:spPr>
        </p:pic>
        <p:sp>
          <p:nvSpPr>
            <p:cNvPr id="25" name="TextBox 24">
              <a:extLst>
                <a:ext uri="{FF2B5EF4-FFF2-40B4-BE49-F238E27FC236}">
                  <a16:creationId xmlns="" xmlns:a16="http://schemas.microsoft.com/office/drawing/2014/main" id="{CBBE8DA3-BEB8-518E-2B47-EA6008FB4254}"/>
                </a:ext>
              </a:extLst>
            </p:cNvPr>
            <p:cNvSpPr txBox="1"/>
            <p:nvPr/>
          </p:nvSpPr>
          <p:spPr>
            <a:xfrm>
              <a:off x="2422004" y="683985"/>
              <a:ext cx="2046911" cy="584775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defTabSz="1218987"/>
              <a:r>
                <a:rPr lang="en-US" sz="3200" dirty="0">
                  <a:solidFill>
                    <a:prstClr val="black"/>
                  </a:solidFill>
                  <a:latin typeface="Swis721 Hv BT" panose="020B0804020202020204" pitchFamily="34" charset="0"/>
                </a:rPr>
                <a:t>Preamble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="" xmlns:a16="http://schemas.microsoft.com/office/drawing/2014/main" id="{F44EC0E2-0AB0-E9AA-DA07-8DB3D7C8B88A}"/>
              </a:ext>
            </a:extLst>
          </p:cNvPr>
          <p:cNvGrpSpPr/>
          <p:nvPr/>
        </p:nvGrpSpPr>
        <p:grpSpPr>
          <a:xfrm>
            <a:off x="2423593" y="5229201"/>
            <a:ext cx="4653973" cy="1186605"/>
            <a:chOff x="1474011" y="5517232"/>
            <a:chExt cx="4653973" cy="1186605"/>
          </a:xfrm>
        </p:grpSpPr>
        <p:sp>
          <p:nvSpPr>
            <p:cNvPr id="18" name="Rectangle: Rounded Corners 17">
              <a:extLst>
                <a:ext uri="{FF2B5EF4-FFF2-40B4-BE49-F238E27FC236}">
                  <a16:creationId xmlns="" xmlns:a16="http://schemas.microsoft.com/office/drawing/2014/main" id="{2E5C2017-AC24-82BD-05C1-430B3D06CE48}"/>
                </a:ext>
              </a:extLst>
            </p:cNvPr>
            <p:cNvSpPr/>
            <p:nvPr/>
          </p:nvSpPr>
          <p:spPr>
            <a:xfrm>
              <a:off x="1474011" y="5517232"/>
              <a:ext cx="4571930" cy="1186605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987"/>
              <a:endParaRPr lang="en-US" sz="2400">
                <a:solidFill>
                  <a:prstClr val="white"/>
                </a:solidFill>
              </a:endParaRPr>
            </a:p>
          </p:txBody>
        </p:sp>
        <p:pic>
          <p:nvPicPr>
            <p:cNvPr id="24" name="Graphic 23" descr="Microscope outline">
              <a:extLst>
                <a:ext uri="{FF2B5EF4-FFF2-40B4-BE49-F238E27FC236}">
                  <a16:creationId xmlns="" xmlns:a16="http://schemas.microsoft.com/office/drawing/2014/main" id="{FF12BB37-743B-3B8C-900A-D00D2A3161F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731295" y="5747824"/>
              <a:ext cx="725420" cy="725420"/>
            </a:xfrm>
            <a:prstGeom prst="rect">
              <a:avLst/>
            </a:prstGeom>
          </p:spPr>
        </p:pic>
        <p:sp>
          <p:nvSpPr>
            <p:cNvPr id="28" name="TextBox 27">
              <a:extLst>
                <a:ext uri="{FF2B5EF4-FFF2-40B4-BE49-F238E27FC236}">
                  <a16:creationId xmlns="" xmlns:a16="http://schemas.microsoft.com/office/drawing/2014/main" id="{B8B11EF7-8633-2714-F656-93DD7FC21C4E}"/>
                </a:ext>
              </a:extLst>
            </p:cNvPr>
            <p:cNvSpPr txBox="1"/>
            <p:nvPr/>
          </p:nvSpPr>
          <p:spPr>
            <a:xfrm>
              <a:off x="2270300" y="5741752"/>
              <a:ext cx="3857684" cy="584775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marL="457200" indent="-457200" defTabSz="1218987"/>
              <a:r>
                <a:rPr lang="x-none" sz="2400" dirty="0">
                  <a:solidFill>
                    <a:prstClr val="black"/>
                  </a:solidFill>
                </a:rPr>
                <a:t>My focus today: </a:t>
              </a:r>
              <a:r>
                <a:rPr lang="en-US" sz="2400" dirty="0">
                  <a:solidFill>
                    <a:prstClr val="black"/>
                  </a:solidFill>
                </a:rPr>
                <a:t/>
              </a:r>
              <a:br>
                <a:rPr lang="en-US" sz="2400" dirty="0">
                  <a:solidFill>
                    <a:prstClr val="black"/>
                  </a:solidFill>
                </a:rPr>
              </a:br>
              <a:r>
                <a:rPr lang="x-none" sz="2400" b="1" dirty="0">
                  <a:solidFill>
                    <a:prstClr val="black"/>
                  </a:solidFill>
                </a:rPr>
                <a:t>Gender Discrimination</a:t>
              </a:r>
              <a:endParaRPr lang="x-none" sz="2400" dirty="0">
                <a:solidFill>
                  <a:prstClr val="black"/>
                </a:solidFill>
              </a:endParaRPr>
            </a:p>
          </p:txBody>
        </p:sp>
      </p:grpSp>
      <p:pic>
        <p:nvPicPr>
          <p:cNvPr id="10" name="Picture Placeholder 9"/>
          <p:cNvPicPr>
            <a:picLocks noGrp="1" noChangeAspect="1"/>
          </p:cNvPicPr>
          <p:nvPr>
            <p:ph type="pic" sz="quarter" idx="13"/>
          </p:nvPr>
        </p:nvPicPr>
        <p:blipFill>
          <a:blip r:embed="rId8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63" r="11863"/>
          <a:stretch>
            <a:fillRect/>
          </a:stretch>
        </p:blipFill>
        <p:spPr>
          <a:xfrm>
            <a:off x="8769871" y="0"/>
            <a:ext cx="3420543" cy="6858000"/>
          </a:xfrm>
        </p:spPr>
      </p:pic>
    </p:spTree>
    <p:extLst>
      <p:ext uri="{BB962C8B-B14F-4D97-AF65-F5344CB8AC3E}">
        <p14:creationId xmlns:p14="http://schemas.microsoft.com/office/powerpoint/2010/main" val="3095372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9" name="Straight Connector 248">
            <a:extLst>
              <a:ext uri="{FF2B5EF4-FFF2-40B4-BE49-F238E27FC236}">
                <a16:creationId xmlns="" xmlns:a16="http://schemas.microsoft.com/office/drawing/2014/main" id="{7AC1875F-EA99-E0FC-AAB9-900D9FC2B3BA}"/>
              </a:ext>
            </a:extLst>
          </p:cNvPr>
          <p:cNvCxnSpPr>
            <a:cxnSpLocks/>
          </p:cNvCxnSpPr>
          <p:nvPr/>
        </p:nvCxnSpPr>
        <p:spPr>
          <a:xfrm flipH="1">
            <a:off x="7773989" y="2835626"/>
            <a:ext cx="365249" cy="1097431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>
            <a:extLst>
              <a:ext uri="{FF2B5EF4-FFF2-40B4-BE49-F238E27FC236}">
                <a16:creationId xmlns="" xmlns:a16="http://schemas.microsoft.com/office/drawing/2014/main" id="{9CD46536-9FCB-76A0-249C-DC614CA8DFC3}"/>
              </a:ext>
            </a:extLst>
          </p:cNvPr>
          <p:cNvCxnSpPr>
            <a:cxnSpLocks/>
            <a:stCxn id="261" idx="3"/>
          </p:cNvCxnSpPr>
          <p:nvPr/>
        </p:nvCxnSpPr>
        <p:spPr>
          <a:xfrm flipH="1" flipV="1">
            <a:off x="7790246" y="4135319"/>
            <a:ext cx="148850" cy="1290687"/>
          </a:xfrm>
          <a:prstGeom prst="line">
            <a:avLst/>
          </a:prstGeom>
          <a:ln>
            <a:solidFill>
              <a:srgbClr val="E2201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1" name="Rectangle: Rounded Corners 260">
            <a:extLst>
              <a:ext uri="{FF2B5EF4-FFF2-40B4-BE49-F238E27FC236}">
                <a16:creationId xmlns="" xmlns:a16="http://schemas.microsoft.com/office/drawing/2014/main" id="{372458CA-2F53-A5DF-6274-FAA754F9E2A3}"/>
              </a:ext>
            </a:extLst>
          </p:cNvPr>
          <p:cNvSpPr/>
          <p:nvPr/>
        </p:nvSpPr>
        <p:spPr>
          <a:xfrm flipH="1">
            <a:off x="7939097" y="4023210"/>
            <a:ext cx="4052797" cy="2805591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987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70" name="TextBox 269">
            <a:extLst>
              <a:ext uri="{FF2B5EF4-FFF2-40B4-BE49-F238E27FC236}">
                <a16:creationId xmlns="" xmlns:a16="http://schemas.microsoft.com/office/drawing/2014/main" id="{6913F61D-9751-0359-C0B7-E915B64F22DE}"/>
              </a:ext>
            </a:extLst>
          </p:cNvPr>
          <p:cNvSpPr txBox="1"/>
          <p:nvPr/>
        </p:nvSpPr>
        <p:spPr>
          <a:xfrm flipH="1">
            <a:off x="8493512" y="5042555"/>
            <a:ext cx="3191098" cy="681625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defTabSz="1218987"/>
            <a:r>
              <a:rPr lang="x-none" sz="1400" b="1" dirty="0">
                <a:solidFill>
                  <a:prstClr val="white"/>
                </a:solidFill>
                <a:latin typeface="Swis721 Ex BT" panose="020B0605020202020204" pitchFamily="34" charset="0"/>
              </a:rPr>
              <a:t>Transforming the Law </a:t>
            </a:r>
            <a:r>
              <a:rPr lang="x-none" sz="1400" dirty="0">
                <a:solidFill>
                  <a:prstClr val="white"/>
                </a:solidFill>
                <a:latin typeface="Swis721 Ex BT" panose="020B0605020202020204" pitchFamily="34" charset="0"/>
              </a:rPr>
              <a:t>– Move beyond critique: translate technical expertise into transformative outcomes that rebuild systems for equity</a:t>
            </a:r>
            <a:r>
              <a:rPr lang="en-US" sz="1400" dirty="0">
                <a:solidFill>
                  <a:prstClr val="white"/>
                </a:solidFill>
                <a:latin typeface="Swis721 Ex BT" panose="020B0605020202020204" pitchFamily="34" charset="0"/>
              </a:rPr>
              <a:t> by collaborating with the National Human Rights Commission and relevant agencies to ensure that inclusion is entrenched</a:t>
            </a:r>
            <a:r>
              <a:rPr lang="x-none" sz="1400" dirty="0">
                <a:solidFill>
                  <a:prstClr val="white"/>
                </a:solidFill>
                <a:latin typeface="Swis721 Ex BT" panose="020B0605020202020204" pitchFamily="34" charset="0"/>
              </a:rPr>
              <a:t>.</a:t>
            </a:r>
          </a:p>
        </p:txBody>
      </p:sp>
      <p:cxnSp>
        <p:nvCxnSpPr>
          <p:cNvPr id="237" name="Straight Connector 236">
            <a:extLst>
              <a:ext uri="{FF2B5EF4-FFF2-40B4-BE49-F238E27FC236}">
                <a16:creationId xmlns="" xmlns:a16="http://schemas.microsoft.com/office/drawing/2014/main" id="{2BB0E001-A457-4226-FCB5-C30F18CFE7BD}"/>
              </a:ext>
            </a:extLst>
          </p:cNvPr>
          <p:cNvCxnSpPr>
            <a:cxnSpLocks/>
            <a:endCxn id="235" idx="2"/>
          </p:cNvCxnSpPr>
          <p:nvPr/>
        </p:nvCxnSpPr>
        <p:spPr>
          <a:xfrm>
            <a:off x="4938838" y="2640890"/>
            <a:ext cx="396755" cy="1499781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>
            <a:extLst>
              <a:ext uri="{FF2B5EF4-FFF2-40B4-BE49-F238E27FC236}">
                <a16:creationId xmlns="" xmlns:a16="http://schemas.microsoft.com/office/drawing/2014/main" id="{BB97CD5C-D6CE-5110-5E66-27BF9694E61B}"/>
              </a:ext>
            </a:extLst>
          </p:cNvPr>
          <p:cNvCxnSpPr>
            <a:cxnSpLocks/>
            <a:endCxn id="235" idx="2"/>
          </p:cNvCxnSpPr>
          <p:nvPr/>
        </p:nvCxnSpPr>
        <p:spPr>
          <a:xfrm flipV="1">
            <a:off x="4938838" y="4140670"/>
            <a:ext cx="396755" cy="153457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EAE96ED-495D-8D6E-5B17-70498D436F3D}"/>
              </a:ext>
            </a:extLst>
          </p:cNvPr>
          <p:cNvSpPr/>
          <p:nvPr/>
        </p:nvSpPr>
        <p:spPr>
          <a:xfrm>
            <a:off x="1588" y="0"/>
            <a:ext cx="93610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987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="" xmlns:a16="http://schemas.microsoft.com/office/drawing/2014/main" id="{4EB7BA3F-919D-7BBF-8C31-DAD5CBC47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8763" y="183389"/>
            <a:ext cx="10052050" cy="711200"/>
          </a:xfrm>
        </p:spPr>
        <p:txBody>
          <a:bodyPr/>
          <a:lstStyle/>
          <a:p>
            <a:r>
              <a:rPr lang="x-none" sz="2800" b="1" dirty="0">
                <a:latin typeface="Swis721 Ex BT" panose="020B0605020202020204" pitchFamily="34" charset="0"/>
              </a:rPr>
              <a:t>The Role of the Nigerian Bar Association</a:t>
            </a:r>
            <a:r>
              <a:rPr lang="en-US" sz="2800" b="1" dirty="0">
                <a:latin typeface="Swis721 Ex BT" panose="020B0605020202020204" pitchFamily="34" charset="0"/>
              </a:rPr>
              <a:t> (NBA)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="" xmlns:a16="http://schemas.microsoft.com/office/drawing/2014/main" id="{5EE70B96-6846-6FF0-D45C-CAB4A32EAC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7872" y="889480"/>
            <a:ext cx="10069974" cy="307273"/>
          </a:xfrm>
        </p:spPr>
        <p:txBody>
          <a:bodyPr/>
          <a:lstStyle/>
          <a:p>
            <a:r>
              <a:rPr lang="en-US" sz="1400" dirty="0">
                <a:solidFill>
                  <a:schemeClr val="tx1"/>
                </a:solidFill>
                <a:latin typeface="Swis721 Ex BT" panose="020B0605020202020204" pitchFamily="34" charset="0"/>
              </a:rPr>
              <a:t>As the NBA 2025 Annual General Conference theme is; </a:t>
            </a:r>
            <a:r>
              <a:rPr lang="en-US" sz="1400" b="1" i="1" dirty="0">
                <a:solidFill>
                  <a:schemeClr val="tx1"/>
                </a:solidFill>
                <a:latin typeface="Swis721 Ex BT" panose="020B0605020202020204" pitchFamily="34" charset="0"/>
              </a:rPr>
              <a:t>Stand Out, Stand Tall</a:t>
            </a:r>
            <a:r>
              <a:rPr lang="en-US" sz="1400" dirty="0">
                <a:solidFill>
                  <a:schemeClr val="tx1"/>
                </a:solidFill>
                <a:latin typeface="Swis721 Ex BT" panose="020B0605020202020204" pitchFamily="34" charset="0"/>
              </a:rPr>
              <a:t>, the NBA should lead the advocacy, sensitization and awareness creation in:  </a:t>
            </a:r>
          </a:p>
        </p:txBody>
      </p:sp>
      <p:grpSp>
        <p:nvGrpSpPr>
          <p:cNvPr id="209" name="Group 208">
            <a:extLst>
              <a:ext uri="{FF2B5EF4-FFF2-40B4-BE49-F238E27FC236}">
                <a16:creationId xmlns="" xmlns:a16="http://schemas.microsoft.com/office/drawing/2014/main" id="{8FBFA078-8D80-B243-8955-21E588E528DC}"/>
              </a:ext>
            </a:extLst>
          </p:cNvPr>
          <p:cNvGrpSpPr/>
          <p:nvPr/>
        </p:nvGrpSpPr>
        <p:grpSpPr>
          <a:xfrm>
            <a:off x="5511743" y="3097626"/>
            <a:ext cx="2086092" cy="2086091"/>
            <a:chOff x="5673653" y="2936230"/>
            <a:chExt cx="2301304" cy="2301304"/>
          </a:xfrm>
        </p:grpSpPr>
        <p:sp>
          <p:nvSpPr>
            <p:cNvPr id="114" name="Elipse 12">
              <a:extLst>
                <a:ext uri="{FF2B5EF4-FFF2-40B4-BE49-F238E27FC236}">
                  <a16:creationId xmlns="" xmlns:a16="http://schemas.microsoft.com/office/drawing/2014/main" id="{E0E389BC-9381-5E40-DB6C-2AC578528F59}"/>
                </a:ext>
              </a:extLst>
            </p:cNvPr>
            <p:cNvSpPr/>
            <p:nvPr/>
          </p:nvSpPr>
          <p:spPr>
            <a:xfrm>
              <a:off x="5673653" y="2936230"/>
              <a:ext cx="2301304" cy="2301304"/>
            </a:xfrm>
            <a:prstGeom prst="ellipse">
              <a:avLst/>
            </a:prstGeom>
            <a:solidFill>
              <a:schemeClr val="accent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8987"/>
              <a:endParaRPr lang="es-PE" sz="2400">
                <a:solidFill>
                  <a:prstClr val="black">
                    <a:lumMod val="95000"/>
                    <a:lumOff val="5000"/>
                  </a:prstClr>
                </a:solidFill>
              </a:endParaRPr>
            </a:p>
          </p:txBody>
        </p:sp>
        <p:sp>
          <p:nvSpPr>
            <p:cNvPr id="127" name="TextBox 126">
              <a:extLst>
                <a:ext uri="{FF2B5EF4-FFF2-40B4-BE49-F238E27FC236}">
                  <a16:creationId xmlns="" xmlns:a16="http://schemas.microsoft.com/office/drawing/2014/main" id="{DFCAFC14-F698-E1BA-D9C5-5CB2E5783255}"/>
                </a:ext>
              </a:extLst>
            </p:cNvPr>
            <p:cNvSpPr txBox="1"/>
            <p:nvPr/>
          </p:nvSpPr>
          <p:spPr>
            <a:xfrm>
              <a:off x="6359930" y="3452172"/>
              <a:ext cx="928751" cy="509293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 defTabSz="1218987"/>
              <a:r>
                <a:rPr lang="en-US" sz="2400" b="1" dirty="0">
                  <a:solidFill>
                    <a:prstClr val="white"/>
                  </a:solidFill>
                </a:rPr>
                <a:t>NBA</a:t>
              </a:r>
            </a:p>
          </p:txBody>
        </p:sp>
      </p:grpSp>
      <p:sp>
        <p:nvSpPr>
          <p:cNvPr id="235" name="Oval 234">
            <a:extLst>
              <a:ext uri="{FF2B5EF4-FFF2-40B4-BE49-F238E27FC236}">
                <a16:creationId xmlns="" xmlns:a16="http://schemas.microsoft.com/office/drawing/2014/main" id="{8EEB1073-2EB8-B308-BD25-58FB8D806641}"/>
              </a:ext>
            </a:extLst>
          </p:cNvPr>
          <p:cNvSpPr/>
          <p:nvPr/>
        </p:nvSpPr>
        <p:spPr>
          <a:xfrm>
            <a:off x="5335592" y="2921472"/>
            <a:ext cx="2438396" cy="2438396"/>
          </a:xfrm>
          <a:prstGeom prst="ellipse">
            <a:avLst/>
          </a:prstGeom>
          <a:noFill/>
          <a:ln w="635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987"/>
            <a:endParaRPr lang="en-US" sz="2400">
              <a:solidFill>
                <a:prstClr val="white"/>
              </a:solidFill>
            </a:endParaRPr>
          </a:p>
        </p:txBody>
      </p:sp>
      <p:pic>
        <p:nvPicPr>
          <p:cNvPr id="3" name="Graphic 2" descr="Microscope outline">
            <a:extLst>
              <a:ext uri="{FF2B5EF4-FFF2-40B4-BE49-F238E27FC236}">
                <a16:creationId xmlns="" xmlns:a16="http://schemas.microsoft.com/office/drawing/2014/main" id="{2AFF8FB3-2432-2B1A-C228-F7B510D573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25614" y="4149080"/>
            <a:ext cx="854490" cy="85449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1F80870-3730-8992-25A9-36755F3196BE}"/>
              </a:ext>
            </a:extLst>
          </p:cNvPr>
          <p:cNvSpPr txBox="1"/>
          <p:nvPr/>
        </p:nvSpPr>
        <p:spPr>
          <a:xfrm rot="16200000">
            <a:off x="-2645295" y="3161906"/>
            <a:ext cx="6130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8987"/>
            <a:r>
              <a:rPr lang="en-US" sz="2400" dirty="0">
                <a:solidFill>
                  <a:prstClr val="white"/>
                </a:solidFill>
                <a:latin typeface="Calibri"/>
              </a:rPr>
              <a:t>Breaking the Chains of Exclusion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="" xmlns:a16="http://schemas.microsoft.com/office/drawing/2014/main" id="{BD41861B-BCF2-3DD7-FEB6-6BA20C2F5CA8}"/>
              </a:ext>
            </a:extLst>
          </p:cNvPr>
          <p:cNvSpPr/>
          <p:nvPr/>
        </p:nvSpPr>
        <p:spPr>
          <a:xfrm flipH="1">
            <a:off x="7836146" y="1426908"/>
            <a:ext cx="4052796" cy="2483995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987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FB51713A-2287-E795-E977-849C7177F986}"/>
              </a:ext>
            </a:extLst>
          </p:cNvPr>
          <p:cNvSpPr txBox="1"/>
          <p:nvPr/>
        </p:nvSpPr>
        <p:spPr>
          <a:xfrm flipH="1">
            <a:off x="8471300" y="1913935"/>
            <a:ext cx="3191098" cy="1183691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defTabSz="1218987"/>
            <a:r>
              <a:rPr lang="x-none" sz="1400" b="1" dirty="0">
                <a:solidFill>
                  <a:prstClr val="white"/>
                </a:solidFill>
                <a:latin typeface="Swis721 Ex BT" panose="020B0605020202020204" pitchFamily="34" charset="0"/>
              </a:rPr>
              <a:t>Mentorship &amp; Training</a:t>
            </a:r>
            <a:r>
              <a:rPr lang="x-none" sz="1400" dirty="0">
                <a:solidFill>
                  <a:prstClr val="white"/>
                </a:solidFill>
                <a:latin typeface="Swis721 Ex BT" panose="020B0605020202020204" pitchFamily="34" charset="0"/>
              </a:rPr>
              <a:t> – </a:t>
            </a:r>
            <a:r>
              <a:rPr lang="en-US" sz="1400" dirty="0">
                <a:solidFill>
                  <a:prstClr val="white"/>
                </a:solidFill>
                <a:latin typeface="Swis721 Ex BT" panose="020B0605020202020204" pitchFamily="34" charset="0"/>
              </a:rPr>
              <a:t>By using its</a:t>
            </a:r>
            <a:r>
              <a:rPr lang="x-none" sz="1400" dirty="0">
                <a:solidFill>
                  <a:prstClr val="white"/>
                </a:solidFill>
                <a:latin typeface="Swis721 Ex BT" panose="020B0605020202020204" pitchFamily="34" charset="0"/>
              </a:rPr>
              <a:t> Continuing Legal Education (CLE)</a:t>
            </a:r>
            <a:r>
              <a:rPr lang="en-US" sz="1400" dirty="0">
                <a:solidFill>
                  <a:prstClr val="white"/>
                </a:solidFill>
                <a:latin typeface="Swis721 Ex BT" panose="020B0605020202020204" pitchFamily="34" charset="0"/>
              </a:rPr>
              <a:t> programs </a:t>
            </a:r>
            <a:r>
              <a:rPr lang="x-none" sz="1400" dirty="0">
                <a:solidFill>
                  <a:prstClr val="white"/>
                </a:solidFill>
                <a:latin typeface="Swis721 Ex BT" panose="020B0605020202020204" pitchFamily="34" charset="0"/>
              </a:rPr>
              <a:t> to equip young lawyers with gender-responsive justice and advocacy skills</a:t>
            </a:r>
            <a:r>
              <a:rPr lang="x-none" sz="1400" dirty="0">
                <a:solidFill>
                  <a:prstClr val="white"/>
                </a:solidFill>
                <a:latin typeface="Swis721 Ex BT" panose="020B0605020202020204" pitchFamily="34" charset="0"/>
              </a:rPr>
              <a:t>.</a:t>
            </a:r>
            <a:r>
              <a:rPr lang="en-US" sz="1400" dirty="0">
                <a:solidFill>
                  <a:prstClr val="white"/>
                </a:solidFill>
                <a:latin typeface="Swis721 Ex BT" panose="020B0605020202020204" pitchFamily="34" charset="0"/>
              </a:rPr>
              <a:t> Protocol and guidelines on inclusive gender responsive practice.</a:t>
            </a:r>
            <a:endParaRPr lang="x-none" sz="1400" dirty="0">
              <a:solidFill>
                <a:prstClr val="white"/>
              </a:solidFill>
              <a:latin typeface="Swis721 Ex BT" panose="020B060502020202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="" xmlns:a16="http://schemas.microsoft.com/office/drawing/2014/main" id="{831FA0FF-8063-6EE6-498F-E02404785D65}"/>
              </a:ext>
            </a:extLst>
          </p:cNvPr>
          <p:cNvSpPr/>
          <p:nvPr/>
        </p:nvSpPr>
        <p:spPr>
          <a:xfrm flipH="1">
            <a:off x="1074782" y="4210581"/>
            <a:ext cx="4250896" cy="2661275"/>
          </a:xfrm>
          <a:prstGeom prst="roundRect">
            <a:avLst>
              <a:gd name="adj" fmla="val 50000"/>
            </a:avLst>
          </a:prstGeom>
          <a:solidFill>
            <a:srgbClr val="00B05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987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DE182772-41FD-A45A-2539-B86C79125083}"/>
              </a:ext>
            </a:extLst>
          </p:cNvPr>
          <p:cNvSpPr txBox="1"/>
          <p:nvPr/>
        </p:nvSpPr>
        <p:spPr>
          <a:xfrm flipH="1">
            <a:off x="1916276" y="5101399"/>
            <a:ext cx="3191098" cy="681625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defTabSz="1218987"/>
            <a:r>
              <a:rPr lang="x-none" sz="1400" b="1" dirty="0">
                <a:solidFill>
                  <a:prstClr val="white"/>
                </a:solidFill>
                <a:latin typeface="Swis721 Ex BT" panose="020B0605020202020204" pitchFamily="34" charset="0"/>
              </a:rPr>
              <a:t>Pro Bono Representation</a:t>
            </a:r>
            <a:r>
              <a:rPr lang="x-none" sz="1400" dirty="0">
                <a:solidFill>
                  <a:prstClr val="white"/>
                </a:solidFill>
                <a:latin typeface="Swis721 Ex BT" panose="020B0605020202020204" pitchFamily="34" charset="0"/>
              </a:rPr>
              <a:t> – Provide </a:t>
            </a:r>
            <a:r>
              <a:rPr lang="en-US" sz="1400" dirty="0">
                <a:solidFill>
                  <a:prstClr val="white"/>
                </a:solidFill>
                <a:latin typeface="Swis721 Ex BT" panose="020B0605020202020204" pitchFamily="34" charset="0"/>
              </a:rPr>
              <a:t>access to l</a:t>
            </a:r>
            <a:r>
              <a:rPr lang="x-none" sz="1400" dirty="0">
                <a:solidFill>
                  <a:prstClr val="white"/>
                </a:solidFill>
                <a:latin typeface="Swis721 Ex BT" panose="020B0605020202020204" pitchFamily="34" charset="0"/>
              </a:rPr>
              <a:t>egal </a:t>
            </a:r>
            <a:r>
              <a:rPr lang="x-none" sz="1400" dirty="0">
                <a:solidFill>
                  <a:prstClr val="white"/>
                </a:solidFill>
                <a:latin typeface="Swis721 Ex BT" panose="020B0605020202020204" pitchFamily="34" charset="0"/>
              </a:rPr>
              <a:t>aid for women facing discrimination in politics, workplaces, and corporate governance.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="" xmlns:a16="http://schemas.microsoft.com/office/drawing/2014/main" id="{877C758A-5410-28DF-47B9-C68A0663513C}"/>
              </a:ext>
            </a:extLst>
          </p:cNvPr>
          <p:cNvSpPr/>
          <p:nvPr/>
        </p:nvSpPr>
        <p:spPr>
          <a:xfrm flipH="1">
            <a:off x="991034" y="1426908"/>
            <a:ext cx="4220651" cy="2713763"/>
          </a:xfrm>
          <a:prstGeom prst="roundRect">
            <a:avLst>
              <a:gd name="adj" fmla="val 50000"/>
            </a:avLst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987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38A0F8CC-E386-F2F6-59BF-C2729560568B}"/>
              </a:ext>
            </a:extLst>
          </p:cNvPr>
          <p:cNvSpPr txBox="1"/>
          <p:nvPr/>
        </p:nvSpPr>
        <p:spPr>
          <a:xfrm flipH="1">
            <a:off x="1389345" y="2456900"/>
            <a:ext cx="3614185" cy="681625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defTabSz="1218987"/>
            <a:r>
              <a:rPr lang="x-none" sz="1300" b="1" dirty="0">
                <a:solidFill>
                  <a:prstClr val="black"/>
                </a:solidFill>
                <a:latin typeface="Swis721 Ex BT" panose="020B0605020202020204" pitchFamily="34" charset="0"/>
              </a:rPr>
              <a:t>Legislative Lobbying</a:t>
            </a:r>
            <a:r>
              <a:rPr lang="x-none" sz="1300" dirty="0">
                <a:solidFill>
                  <a:prstClr val="black"/>
                </a:solidFill>
                <a:latin typeface="Swis721 Ex BT" panose="020B0605020202020204" pitchFamily="34" charset="0"/>
              </a:rPr>
              <a:t> – Champion constitutional and statutory reforms </a:t>
            </a:r>
            <a:r>
              <a:rPr lang="en-US" sz="1300" dirty="0">
                <a:solidFill>
                  <a:prstClr val="black"/>
                </a:solidFill>
                <a:latin typeface="Swis721 Ex BT" panose="020B0605020202020204" pitchFamily="34" charset="0"/>
              </a:rPr>
              <a:t>such as advocating for the establishment of an Inclusion and Social Integration Commission which shall be vested with powers to </a:t>
            </a:r>
            <a:r>
              <a:rPr lang="en-US" sz="1300" dirty="0">
                <a:solidFill>
                  <a:prstClr val="black"/>
                </a:solidFill>
                <a:latin typeface="Swis721 Ex BT" panose="020B0605020202020204" pitchFamily="34" charset="0"/>
              </a:rPr>
              <a:t>monitor, </a:t>
            </a:r>
            <a:r>
              <a:rPr lang="en-US" sz="1300" dirty="0">
                <a:solidFill>
                  <a:prstClr val="black"/>
                </a:solidFill>
                <a:latin typeface="Swis721 Ex BT" panose="020B0605020202020204" pitchFamily="34" charset="0"/>
              </a:rPr>
              <a:t>track and enforce compliance with policies and legislations that enthrone and entrench inclusivity </a:t>
            </a:r>
            <a:r>
              <a:rPr lang="en-US" sz="1300" dirty="0">
                <a:solidFill>
                  <a:prstClr val="black"/>
                </a:solidFill>
                <a:latin typeface="Swis721 Ex BT" panose="020B0605020202020204" pitchFamily="34" charset="0"/>
              </a:rPr>
              <a:t>in governance, </a:t>
            </a:r>
            <a:r>
              <a:rPr lang="en-US" sz="1300" dirty="0">
                <a:solidFill>
                  <a:prstClr val="black"/>
                </a:solidFill>
                <a:latin typeface="Swis721 Ex BT" panose="020B0605020202020204" pitchFamily="34" charset="0"/>
              </a:rPr>
              <a:t>political, social and economic structures in Nigeria. </a:t>
            </a:r>
          </a:p>
        </p:txBody>
      </p:sp>
    </p:spTree>
    <p:extLst>
      <p:ext uri="{BB962C8B-B14F-4D97-AF65-F5344CB8AC3E}">
        <p14:creationId xmlns:p14="http://schemas.microsoft.com/office/powerpoint/2010/main" val="3044604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EAE96ED-495D-8D6E-5B17-70498D436F3D}"/>
              </a:ext>
            </a:extLst>
          </p:cNvPr>
          <p:cNvSpPr/>
          <p:nvPr/>
        </p:nvSpPr>
        <p:spPr>
          <a:xfrm>
            <a:off x="1588" y="0"/>
            <a:ext cx="936104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987"/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7A2DA09-72EB-DCD8-3029-429DBC97D16D}"/>
              </a:ext>
            </a:extLst>
          </p:cNvPr>
          <p:cNvSpPr txBox="1"/>
          <p:nvPr/>
        </p:nvSpPr>
        <p:spPr>
          <a:xfrm rot="16200000">
            <a:off x="-2645295" y="3161906"/>
            <a:ext cx="6130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8987"/>
            <a:r>
              <a:rPr lang="en-US" sz="2400" dirty="0">
                <a:solidFill>
                  <a:prstClr val="white"/>
                </a:solidFill>
                <a:latin typeface="Calibri"/>
              </a:rPr>
              <a:t>Breaking the Chains of Exclusion</a:t>
            </a:r>
          </a:p>
        </p:txBody>
      </p:sp>
      <p:sp>
        <p:nvSpPr>
          <p:cNvPr id="9" name="Title 4">
            <a:extLst>
              <a:ext uri="{FF2B5EF4-FFF2-40B4-BE49-F238E27FC236}">
                <a16:creationId xmlns="" xmlns:a16="http://schemas.microsoft.com/office/drawing/2014/main" id="{69158DD5-BBEB-3F71-25AD-4840648EE343}"/>
              </a:ext>
            </a:extLst>
          </p:cNvPr>
          <p:cNvSpPr txBox="1">
            <a:spLocks/>
          </p:cNvSpPr>
          <p:nvPr/>
        </p:nvSpPr>
        <p:spPr>
          <a:xfrm>
            <a:off x="947205" y="532022"/>
            <a:ext cx="9779183" cy="1600835"/>
          </a:xfrm>
          <a:prstGeom prst="rect">
            <a:avLst/>
          </a:prstGeom>
        </p:spPr>
        <p:txBody>
          <a:bodyPr/>
          <a:lstStyle>
            <a:lvl1pPr algn="l" defTabSz="1218987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b="1" dirty="0">
                <a:solidFill>
                  <a:prstClr val="white"/>
                </a:solidFill>
                <a:latin typeface="Swis721 Ex BT" panose="020B0605020202020204" pitchFamily="34" charset="0"/>
              </a:rPr>
              <a:t>CONCLUSION</a:t>
            </a:r>
            <a:br>
              <a:rPr lang="x-none" b="1" dirty="0">
                <a:solidFill>
                  <a:prstClr val="white"/>
                </a:solidFill>
                <a:latin typeface="Swis721 Ex BT" panose="020B0605020202020204" pitchFamily="34" charset="0"/>
              </a:rPr>
            </a:br>
            <a:endParaRPr lang="en-US" b="1" dirty="0">
              <a:solidFill>
                <a:prstClr val="white"/>
              </a:solidFill>
              <a:latin typeface="Swis721 Ex BT" panose="020B0605020202020204" pitchFamily="34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206BB55B-A502-17CB-9A02-A85FC78F921D}"/>
              </a:ext>
            </a:extLst>
          </p:cNvPr>
          <p:cNvSpPr txBox="1">
            <a:spLocks/>
          </p:cNvSpPr>
          <p:nvPr/>
        </p:nvSpPr>
        <p:spPr>
          <a:xfrm>
            <a:off x="1081708" y="692697"/>
            <a:ext cx="10918948" cy="5953733"/>
          </a:xfrm>
          <a:custGeom>
            <a:avLst/>
            <a:gdLst>
              <a:gd name="connsiteX0" fmla="*/ 0 w 6949440"/>
              <a:gd name="connsiteY0" fmla="*/ 0 h 6851469"/>
              <a:gd name="connsiteX1" fmla="*/ 5807506 w 6949440"/>
              <a:gd name="connsiteY1" fmla="*/ 0 h 6851469"/>
              <a:gd name="connsiteX2" fmla="*/ 6949440 w 6949440"/>
              <a:gd name="connsiteY2" fmla="*/ 1141934 h 6851469"/>
              <a:gd name="connsiteX3" fmla="*/ 6949440 w 6949440"/>
              <a:gd name="connsiteY3" fmla="*/ 5709535 h 6851469"/>
              <a:gd name="connsiteX4" fmla="*/ 5807506 w 6949440"/>
              <a:gd name="connsiteY4" fmla="*/ 6851469 h 6851469"/>
              <a:gd name="connsiteX5" fmla="*/ 0 w 6949440"/>
              <a:gd name="connsiteY5" fmla="*/ 6851469 h 6851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49440" h="6851469">
                <a:moveTo>
                  <a:pt x="0" y="0"/>
                </a:moveTo>
                <a:lnTo>
                  <a:pt x="5807506" y="0"/>
                </a:lnTo>
                <a:cubicBezTo>
                  <a:pt x="6438179" y="0"/>
                  <a:pt x="6949440" y="511261"/>
                  <a:pt x="6949440" y="1141934"/>
                </a:cubicBezTo>
                <a:lnTo>
                  <a:pt x="6949440" y="5709535"/>
                </a:lnTo>
                <a:cubicBezTo>
                  <a:pt x="6949440" y="6340208"/>
                  <a:pt x="6438179" y="6851469"/>
                  <a:pt x="5807506" y="6851469"/>
                </a:cubicBezTo>
                <a:lnTo>
                  <a:pt x="0" y="6851469"/>
                </a:lnTo>
                <a:close/>
              </a:path>
            </a:pathLst>
          </a:custGeom>
        </p:spPr>
        <p:txBody>
          <a:bodyPr vert="horz" wrap="square" lIns="0" tIns="60949" rIns="0" bIns="60949" rtlCol="0" anchor="ctr">
            <a:normAutofit/>
          </a:bodyPr>
          <a:lstStyle>
            <a:lvl1pPr marL="0" indent="0" algn="ctr" defTabSz="1218987" rtl="0" eaLnBrk="1" latinLnBrk="0" hangingPunct="1">
              <a:spcBef>
                <a:spcPct val="20000"/>
              </a:spcBef>
              <a:buFontTx/>
              <a:buNone/>
              <a:defRPr sz="36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990427" indent="-380933" algn="l" defTabSz="121898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52373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2133227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742720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335221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1707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200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0693" indent="-304747" algn="l" defTabSz="121898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>
                <a:solidFill>
                  <a:prstClr val="white"/>
                </a:solidFill>
                <a:latin typeface="Swis721 Ex BT" panose="020B0605020202020204" pitchFamily="34" charset="0"/>
              </a:rPr>
              <a:t>We should see women, youths</a:t>
            </a:r>
            <a:r>
              <a:rPr lang="en-GB" sz="2000" dirty="0">
                <a:solidFill>
                  <a:prstClr val="white"/>
                </a:solidFill>
                <a:latin typeface="Swis721 Ex BT" panose="020B0605020202020204" pitchFamily="34" charset="0"/>
              </a:rPr>
              <a:t>, and vulnerable persons not merely as victims of exclusion but </a:t>
            </a:r>
            <a:r>
              <a:rPr lang="en-US" sz="2000" dirty="0">
                <a:solidFill>
                  <a:prstClr val="white"/>
                </a:solidFill>
                <a:latin typeface="Swis721 Ex BT" panose="020B0605020202020204" pitchFamily="34" charset="0"/>
              </a:rPr>
              <a:t>as </a:t>
            </a:r>
            <a:r>
              <a:rPr lang="en-US" sz="2000" b="1" dirty="0">
                <a:solidFill>
                  <a:prstClr val="white"/>
                </a:solidFill>
                <a:latin typeface="Swis721 Ex BT" panose="020B0605020202020204" pitchFamily="34" charset="0"/>
              </a:rPr>
              <a:t>building blocks </a:t>
            </a:r>
            <a:r>
              <a:rPr lang="en-US" sz="2000" dirty="0">
                <a:solidFill>
                  <a:prstClr val="white"/>
                </a:solidFill>
                <a:latin typeface="Swis721 Ex BT" panose="020B0605020202020204" pitchFamily="34" charset="0"/>
              </a:rPr>
              <a:t>or </a:t>
            </a:r>
            <a:r>
              <a:rPr lang="en-US" sz="2000" b="1" dirty="0">
                <a:solidFill>
                  <a:prstClr val="white"/>
                </a:solidFill>
                <a:latin typeface="Swis721 Ex BT" panose="020B0605020202020204" pitchFamily="34" charset="0"/>
              </a:rPr>
              <a:t>raw materials</a:t>
            </a:r>
            <a:r>
              <a:rPr lang="en-US" sz="2000" dirty="0">
                <a:solidFill>
                  <a:prstClr val="white"/>
                </a:solidFill>
                <a:latin typeface="Swis721 Ex BT" panose="020B0605020202020204" pitchFamily="34" charset="0"/>
              </a:rPr>
              <a:t> for establishing inclusion.</a:t>
            </a:r>
          </a:p>
          <a:p>
            <a:pPr algn="l"/>
            <a:endParaRPr lang="x-none" sz="2000" dirty="0">
              <a:solidFill>
                <a:prstClr val="white"/>
              </a:solidFill>
              <a:latin typeface="Swis721 Ex BT" panose="020B0605020202020204" pitchFamily="34" charset="0"/>
            </a:endParaRPr>
          </a:p>
          <a:p>
            <a:pPr algn="l"/>
            <a:r>
              <a:rPr lang="en-US" sz="2000" dirty="0">
                <a:solidFill>
                  <a:prstClr val="white"/>
                </a:solidFill>
                <a:latin typeface="Swis721 Ex BT" panose="020B0605020202020204" pitchFamily="34" charset="0"/>
              </a:rPr>
              <a:t>Inclusion is not </a:t>
            </a:r>
            <a:r>
              <a:rPr lang="en-US" sz="2000" b="1" dirty="0">
                <a:solidFill>
                  <a:prstClr val="white"/>
                </a:solidFill>
                <a:latin typeface="Swis721 Ex BT" panose="020B0605020202020204" pitchFamily="34" charset="0"/>
              </a:rPr>
              <a:t>charity</a:t>
            </a:r>
            <a:r>
              <a:rPr lang="en-US" sz="2000" dirty="0">
                <a:solidFill>
                  <a:prstClr val="white"/>
                </a:solidFill>
                <a:latin typeface="Swis721 Ex BT" panose="020B0605020202020204" pitchFamily="34" charset="0"/>
              </a:rPr>
              <a:t> but a strategic necessity for national development.</a:t>
            </a:r>
          </a:p>
          <a:p>
            <a:pPr algn="l"/>
            <a:endParaRPr lang="x-none" sz="2000" dirty="0">
              <a:solidFill>
                <a:prstClr val="white"/>
              </a:solidFill>
              <a:latin typeface="Swis721 Ex BT" panose="020B0605020202020204" pitchFamily="34" charset="0"/>
            </a:endParaRPr>
          </a:p>
          <a:p>
            <a:pPr algn="l"/>
            <a:r>
              <a:rPr lang="en-US" sz="2000" dirty="0">
                <a:solidFill>
                  <a:prstClr val="white"/>
                </a:solidFill>
                <a:latin typeface="Swis721 Ex BT" panose="020B0605020202020204" pitchFamily="34" charset="0"/>
              </a:rPr>
              <a:t>The question is not </a:t>
            </a:r>
            <a:r>
              <a:rPr lang="en-US" sz="2000" b="1" dirty="0">
                <a:solidFill>
                  <a:prstClr val="white"/>
                </a:solidFill>
                <a:latin typeface="Swis721 Ex BT" panose="020B0605020202020204" pitchFamily="34" charset="0"/>
              </a:rPr>
              <a:t>whether we can afford to break</a:t>
            </a:r>
            <a:r>
              <a:rPr lang="en-US" sz="2000" dirty="0">
                <a:solidFill>
                  <a:prstClr val="white"/>
                </a:solidFill>
                <a:latin typeface="Swis721 Ex BT" panose="020B0605020202020204" pitchFamily="34" charset="0"/>
              </a:rPr>
              <a:t> the chains of exclusion, but rather </a:t>
            </a:r>
            <a:r>
              <a:rPr lang="en-US" sz="2000" b="1" dirty="0">
                <a:solidFill>
                  <a:prstClr val="white"/>
                </a:solidFill>
                <a:latin typeface="Swis721 Ex BT" panose="020B0605020202020204" pitchFamily="34" charset="0"/>
              </a:rPr>
              <a:t>whether we can afford not to</a:t>
            </a:r>
            <a:r>
              <a:rPr lang="en-US" sz="2000" dirty="0">
                <a:solidFill>
                  <a:prstClr val="white"/>
                </a:solidFill>
                <a:latin typeface="Swis721 Ex BT" panose="020B0605020202020204" pitchFamily="34" charset="0"/>
              </a:rPr>
              <a:t>.</a:t>
            </a:r>
          </a:p>
          <a:p>
            <a:pPr algn="l"/>
            <a:endParaRPr lang="x-none" sz="2000" dirty="0">
              <a:solidFill>
                <a:prstClr val="white"/>
              </a:solidFill>
              <a:latin typeface="Swis721 Ex BT" panose="020B0605020202020204" pitchFamily="34" charset="0"/>
            </a:endParaRPr>
          </a:p>
          <a:p>
            <a:pPr algn="l"/>
            <a:r>
              <a:rPr lang="en-US" sz="2000" dirty="0">
                <a:solidFill>
                  <a:prstClr val="white"/>
                </a:solidFill>
                <a:latin typeface="Swis721 Ex BT" panose="020B0605020202020204" pitchFamily="34" charset="0"/>
              </a:rPr>
              <a:t>Let our advocacy be </a:t>
            </a:r>
            <a:r>
              <a:rPr lang="en-US" sz="2000" b="1" dirty="0">
                <a:solidFill>
                  <a:prstClr val="white"/>
                </a:solidFill>
                <a:latin typeface="Swis721 Ex BT" panose="020B0605020202020204" pitchFamily="34" charset="0"/>
              </a:rPr>
              <a:t>unrelenting</a:t>
            </a:r>
            <a:r>
              <a:rPr lang="en-US" sz="2000" dirty="0">
                <a:solidFill>
                  <a:prstClr val="white"/>
                </a:solidFill>
                <a:latin typeface="Swis721 Ex BT" panose="020B0605020202020204" pitchFamily="34" charset="0"/>
              </a:rPr>
              <a:t>, our legal tools </a:t>
            </a:r>
            <a:r>
              <a:rPr lang="en-US" sz="2000" b="1" dirty="0">
                <a:solidFill>
                  <a:prstClr val="white"/>
                </a:solidFill>
                <a:latin typeface="Swis721 Ex BT" panose="020B0605020202020204" pitchFamily="34" charset="0"/>
              </a:rPr>
              <a:t>sharpened</a:t>
            </a:r>
            <a:r>
              <a:rPr lang="en-US" sz="2000" dirty="0">
                <a:solidFill>
                  <a:prstClr val="white"/>
                </a:solidFill>
                <a:latin typeface="Swis721 Ex BT" panose="020B0605020202020204" pitchFamily="34" charset="0"/>
              </a:rPr>
              <a:t>, and our solidarity </a:t>
            </a:r>
            <a:r>
              <a:rPr lang="en-US" sz="2000" b="1" dirty="0">
                <a:solidFill>
                  <a:prstClr val="white"/>
                </a:solidFill>
                <a:latin typeface="Swis721 Ex BT" panose="020B0605020202020204" pitchFamily="34" charset="0"/>
              </a:rPr>
              <a:t>unwavering</a:t>
            </a:r>
            <a:r>
              <a:rPr lang="en-US" sz="2000" dirty="0">
                <a:solidFill>
                  <a:prstClr val="white"/>
                </a:solidFill>
                <a:latin typeface="Swis721 Ex BT" panose="020B0605020202020204" pitchFamily="34" charset="0"/>
              </a:rPr>
              <a:t>.</a:t>
            </a:r>
          </a:p>
          <a:p>
            <a:pPr algn="l"/>
            <a:endParaRPr lang="en-US" sz="2000" dirty="0">
              <a:solidFill>
                <a:prstClr val="white"/>
              </a:solidFill>
              <a:latin typeface="Swis721 Ex BT" panose="020B0605020202020204" pitchFamily="34" charset="0"/>
            </a:endParaRPr>
          </a:p>
          <a:p>
            <a:pPr algn="l"/>
            <a:r>
              <a:rPr lang="en-US" sz="2000" dirty="0">
                <a:solidFill>
                  <a:prstClr val="white"/>
                </a:solidFill>
                <a:latin typeface="Swis721 Ex BT" panose="020B0605020202020204" pitchFamily="34" charset="0"/>
              </a:rPr>
              <a:t>Let us not only break chains, but replace them with </a:t>
            </a:r>
            <a:r>
              <a:rPr lang="en-US" sz="2000" b="1" dirty="0">
                <a:solidFill>
                  <a:prstClr val="white"/>
                </a:solidFill>
                <a:latin typeface="Swis721 Ex BT" panose="020B0605020202020204" pitchFamily="34" charset="0"/>
              </a:rPr>
              <a:t>bridges</a:t>
            </a:r>
            <a:r>
              <a:rPr lang="en-US" sz="2000" dirty="0">
                <a:solidFill>
                  <a:prstClr val="white"/>
                </a:solidFill>
                <a:latin typeface="Swis721 Ex BT" panose="020B0605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208766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691">
      <a:dk1>
        <a:sysClr val="windowText" lastClr="000000"/>
      </a:dk1>
      <a:lt1>
        <a:sysClr val="window" lastClr="FFFFFF"/>
      </a:lt1>
      <a:dk2>
        <a:srgbClr val="153153"/>
      </a:dk2>
      <a:lt2>
        <a:srgbClr val="EEECE1"/>
      </a:lt2>
      <a:accent1>
        <a:srgbClr val="053982"/>
      </a:accent1>
      <a:accent2>
        <a:srgbClr val="4965A5"/>
      </a:accent2>
      <a:accent3>
        <a:srgbClr val="DFE2EA"/>
      </a:accent3>
      <a:accent4>
        <a:srgbClr val="EEEEEB"/>
      </a:accent4>
      <a:accent5>
        <a:srgbClr val="FE9809"/>
      </a:accent5>
      <a:accent6>
        <a:srgbClr val="E2201D"/>
      </a:accent6>
      <a:hlink>
        <a:srgbClr val="0000FF"/>
      </a:hlink>
      <a:folHlink>
        <a:srgbClr val="800080"/>
      </a:folHlink>
    </a:clrScheme>
    <a:fontScheme name="slidemodel">
      <a:majorFont>
        <a:latin typeface="Calibr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Custom 691">
      <a:dk1>
        <a:sysClr val="windowText" lastClr="000000"/>
      </a:dk1>
      <a:lt1>
        <a:sysClr val="window" lastClr="FFFFFF"/>
      </a:lt1>
      <a:dk2>
        <a:srgbClr val="153153"/>
      </a:dk2>
      <a:lt2>
        <a:srgbClr val="EEECE1"/>
      </a:lt2>
      <a:accent1>
        <a:srgbClr val="053982"/>
      </a:accent1>
      <a:accent2>
        <a:srgbClr val="4965A5"/>
      </a:accent2>
      <a:accent3>
        <a:srgbClr val="DFE2EA"/>
      </a:accent3>
      <a:accent4>
        <a:srgbClr val="EEEEEB"/>
      </a:accent4>
      <a:accent5>
        <a:srgbClr val="FE9809"/>
      </a:accent5>
      <a:accent6>
        <a:srgbClr val="E2201D"/>
      </a:accent6>
      <a:hlink>
        <a:srgbClr val="0000FF"/>
      </a:hlink>
      <a:folHlink>
        <a:srgbClr val="800080"/>
      </a:folHlink>
    </a:clrScheme>
    <a:fontScheme name="slidemodel">
      <a:majorFont>
        <a:latin typeface="Calibr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Custom 691">
      <a:dk1>
        <a:sysClr val="windowText" lastClr="000000"/>
      </a:dk1>
      <a:lt1>
        <a:sysClr val="window" lastClr="FFFFFF"/>
      </a:lt1>
      <a:dk2>
        <a:srgbClr val="153153"/>
      </a:dk2>
      <a:lt2>
        <a:srgbClr val="EEECE1"/>
      </a:lt2>
      <a:accent1>
        <a:srgbClr val="053982"/>
      </a:accent1>
      <a:accent2>
        <a:srgbClr val="4965A5"/>
      </a:accent2>
      <a:accent3>
        <a:srgbClr val="DFE2EA"/>
      </a:accent3>
      <a:accent4>
        <a:srgbClr val="EEEEEB"/>
      </a:accent4>
      <a:accent5>
        <a:srgbClr val="FE9809"/>
      </a:accent5>
      <a:accent6>
        <a:srgbClr val="E2201D"/>
      </a:accent6>
      <a:hlink>
        <a:srgbClr val="0000FF"/>
      </a:hlink>
      <a:folHlink>
        <a:srgbClr val="800080"/>
      </a:folHlink>
    </a:clrScheme>
    <a:fontScheme name="slidemodel">
      <a:majorFont>
        <a:latin typeface="Calibr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349</Words>
  <Application>Microsoft Office PowerPoint</Application>
  <PresentationFormat>Widescreen</PresentationFormat>
  <Paragraphs>35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4" baseType="lpstr">
      <vt:lpstr>Arial</vt:lpstr>
      <vt:lpstr>Calibri</vt:lpstr>
      <vt:lpstr>Open Sans</vt:lpstr>
      <vt:lpstr>Segoe UI</vt:lpstr>
      <vt:lpstr>Segoe UI Black</vt:lpstr>
      <vt:lpstr>Swis721 Ex BT</vt:lpstr>
      <vt:lpstr>Swis721 Hv BT</vt:lpstr>
      <vt:lpstr>Times New Roman</vt:lpstr>
      <vt:lpstr>1_Office Theme</vt:lpstr>
      <vt:lpstr>2_Office Theme</vt:lpstr>
      <vt:lpstr>3_Office Theme</vt:lpstr>
      <vt:lpstr>PowerPoint Presentation</vt:lpstr>
      <vt:lpstr>The Role of the Nigerian Bar Association (NBA)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2025-08-29T10:14:17Z</dcterms:created>
  <dcterms:modified xsi:type="dcterms:W3CDTF">2025-08-29T10:14:57Z</dcterms:modified>
</cp:coreProperties>
</file>